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0"/>
  </p:notesMasterIdLst>
  <p:sldIdLst>
    <p:sldId id="261" r:id="rId2"/>
    <p:sldId id="262" r:id="rId3"/>
    <p:sldId id="269" r:id="rId4"/>
    <p:sldId id="271" r:id="rId5"/>
    <p:sldId id="263" r:id="rId6"/>
    <p:sldId id="264" r:id="rId7"/>
    <p:sldId id="265" r:id="rId8"/>
    <p:sldId id="272" r:id="rId9"/>
    <p:sldId id="266" r:id="rId10"/>
    <p:sldId id="277" r:id="rId11"/>
    <p:sldId id="278" r:id="rId12"/>
    <p:sldId id="273" r:id="rId13"/>
    <p:sldId id="274" r:id="rId14"/>
    <p:sldId id="275" r:id="rId15"/>
    <p:sldId id="267" r:id="rId16"/>
    <p:sldId id="268" r:id="rId17"/>
    <p:sldId id="279" r:id="rId18"/>
    <p:sldId id="280" r:id="rId19"/>
    <p:sldId id="281" r:id="rId20"/>
    <p:sldId id="282" r:id="rId21"/>
    <p:sldId id="283" r:id="rId22"/>
    <p:sldId id="286" r:id="rId23"/>
    <p:sldId id="287" r:id="rId24"/>
    <p:sldId id="288" r:id="rId25"/>
    <p:sldId id="289" r:id="rId26"/>
    <p:sldId id="284" r:id="rId27"/>
    <p:sldId id="259" r:id="rId28"/>
    <p:sldId id="28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12"/>
    <p:restoredTop sz="94682"/>
  </p:normalViewPr>
  <p:slideViewPr>
    <p:cSldViewPr snapToGrid="0" snapToObjects="1">
      <p:cViewPr varScale="1">
        <p:scale>
          <a:sx n="57" d="100"/>
          <a:sy n="57" d="100"/>
        </p:scale>
        <p:origin x="176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1EAE5E-8EEA-5F43-AF60-7CAF180EF4A8}" type="datetimeFigureOut">
              <a:rPr lang="en-US" smtClean="0"/>
              <a:t>11/3/19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7DFF35-338E-D040-86CB-6A2CC997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308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DFF35-338E-D040-86CB-6A2CC997AA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52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476D-EB09-B741-B0C5-102297109C1F}" type="datetime1">
              <a:rPr lang="en-SG" smtClean="0"/>
              <a:t>3/11/19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92B54-7954-C345-B669-FA58CF50A7F3}" type="datetime1">
              <a:rPr lang="en-SG" smtClean="0"/>
              <a:t>3/11/19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B1F-733E-664E-9767-30450C23571B}" type="datetime1">
              <a:rPr lang="en-SG" smtClean="0"/>
              <a:t>3/11/19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20642-2736-AB4C-B523-0D2CA9363101}" type="datetime1">
              <a:rPr lang="en-SG" smtClean="0"/>
              <a:t>3/11/19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A0B8-90E2-D443-AC1F-DB5F00E03A5F}" type="datetime1">
              <a:rPr lang="en-SG" smtClean="0"/>
              <a:t>3/11/19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33CA-93C3-824E-86C0-518549FBF2CB}" type="datetime1">
              <a:rPr lang="en-SG" smtClean="0"/>
              <a:t>3/11/19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7865-12FC-7742-8012-A3EB1ADC6B0D}" type="datetime1">
              <a:rPr lang="en-SG" smtClean="0"/>
              <a:t>3/11/19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5A9F-5E5C-BC45-A94D-FBF78AD01AF8}" type="datetime1">
              <a:rPr lang="en-SG" smtClean="0"/>
              <a:t>3/11/19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9C2F-1857-A044-8B15-E89D52433CC3}" type="datetime1">
              <a:rPr lang="en-SG" smtClean="0"/>
              <a:t>3/11/19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01561-22A5-1349-840F-28DEF9063708}" type="datetime1">
              <a:rPr lang="en-SG" smtClean="0"/>
              <a:t>3/11/19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D7D42-729D-9A41-8E0D-8D42CA02D4A0}" type="datetime1">
              <a:rPr lang="en-SG" smtClean="0"/>
              <a:t>3/11/19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43089-1956-4345-83D0-9835515781D6}" type="datetime1">
              <a:rPr lang="en-SG" smtClean="0"/>
              <a:t>3/11/19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AB14-F2BF-B445-B658-D34893FFB757}" type="datetime1">
              <a:rPr lang="en-SG" smtClean="0"/>
              <a:t>3/11/19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83CF6-A8EE-B04B-B46D-CC961EFCC902}" type="datetime1">
              <a:rPr lang="en-SG" smtClean="0"/>
              <a:t>3/11/19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EAAA9-FC65-6E4C-95BB-AACF88D604A5}" type="datetime1">
              <a:rPr lang="en-SG" smtClean="0"/>
              <a:t>3/11/19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271B0-8A23-8D41-B0D0-859CB74F1780}" type="datetime1">
              <a:rPr lang="en-SG" smtClean="0"/>
              <a:t>3/11/19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83971-041C-F84D-8884-EA405291BEBA}" type="datetime1">
              <a:rPr lang="en-SG" smtClean="0"/>
              <a:t>3/11/19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9E58F34-0A84-AC45-91B5-535110493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076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2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/>
              <a:t>Fruits Vending </a:t>
            </a:r>
            <a:br>
              <a:rPr lang="en-US" sz="4800" dirty="0"/>
            </a:br>
            <a:r>
              <a:rPr lang="en-US" sz="4800" dirty="0"/>
              <a:t>Membership System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559311" y="2400300"/>
            <a:ext cx="6236199" cy="15430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1200"/>
              </a:spcBef>
            </a:pPr>
            <a:endParaRPr lang="en-US" sz="4400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708821" y="4426277"/>
            <a:ext cx="6063049" cy="1886892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pPr algn="r"/>
            <a:r>
              <a:rPr lang="en-GB" sz="8000" dirty="0" smtClean="0"/>
              <a:t>Zou Xuan (E0384799)</a:t>
            </a:r>
          </a:p>
          <a:p>
            <a:pPr algn="r"/>
            <a:r>
              <a:rPr lang="en-GB" sz="8000" dirty="0" smtClean="0"/>
              <a:t>Xu Jiao(E00384412)</a:t>
            </a:r>
          </a:p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920" y="4426277"/>
            <a:ext cx="1441342" cy="573654"/>
          </a:xfrm>
        </p:spPr>
        <p:txBody>
          <a:bodyPr/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098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6112" y="231932"/>
            <a:ext cx="9939283" cy="1111700"/>
          </a:xfrm>
        </p:spPr>
        <p:txBody>
          <a:bodyPr>
            <a:normAutofit fontScale="90000"/>
          </a:bodyPr>
          <a:lstStyle/>
          <a:p>
            <a:r>
              <a:rPr lang="en-US" dirty="0"/>
              <a:t>Threat </a:t>
            </a:r>
            <a:r>
              <a:rPr lang="en-US" dirty="0" smtClean="0"/>
              <a:t>Modelling-1</a:t>
            </a:r>
            <a:br>
              <a:rPr lang="en-US" dirty="0" smtClean="0"/>
            </a:br>
            <a:r>
              <a:rPr lang="en-US" dirty="0" smtClean="0"/>
              <a:t>Decompose the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1812" y="1343632"/>
            <a:ext cx="10972800" cy="4567590"/>
          </a:xfrm>
        </p:spPr>
        <p:txBody>
          <a:bodyPr/>
          <a:lstStyle/>
          <a:p>
            <a:r>
              <a:rPr lang="en-US" dirty="0" smtClean="0"/>
              <a:t>Use Case 2 - Login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62" y="1827508"/>
            <a:ext cx="105537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72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339" y="0"/>
            <a:ext cx="10032273" cy="1086693"/>
          </a:xfrm>
        </p:spPr>
        <p:txBody>
          <a:bodyPr>
            <a:normAutofit fontScale="90000"/>
          </a:bodyPr>
          <a:lstStyle/>
          <a:p>
            <a:r>
              <a:rPr lang="en-US" dirty="0"/>
              <a:t>Threat </a:t>
            </a:r>
            <a:r>
              <a:rPr lang="en-US" dirty="0" smtClean="0"/>
              <a:t>Modelling-1</a:t>
            </a:r>
            <a:br>
              <a:rPr lang="en-US" dirty="0" smtClean="0"/>
            </a:br>
            <a:r>
              <a:rPr lang="en-US" dirty="0" smtClean="0"/>
              <a:t>Decompose the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8903" y="1286359"/>
            <a:ext cx="10605710" cy="4624863"/>
          </a:xfrm>
        </p:spPr>
        <p:txBody>
          <a:bodyPr/>
          <a:lstStyle/>
          <a:p>
            <a:r>
              <a:rPr lang="en-US" dirty="0" smtClean="0"/>
              <a:t>Use Case 3- Top up E-Wallet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03" y="1780188"/>
            <a:ext cx="104267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23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1464" y="-40463"/>
            <a:ext cx="10063271" cy="6268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Threat Modelling -2 Identity Threats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915249"/>
              </p:ext>
            </p:extLst>
          </p:nvPr>
        </p:nvGraphicFramePr>
        <p:xfrm>
          <a:off x="1421463" y="787782"/>
          <a:ext cx="9750119" cy="5768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96901"/>
                <a:gridCol w="1447782"/>
                <a:gridCol w="2155460"/>
                <a:gridCol w="3649976"/>
              </a:tblGrid>
              <a:tr h="297464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Data Flow Element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Threat Category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Identified Threat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Threat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</a:tr>
              <a:tr h="148733">
                <a:tc gridSpan="4"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All Use Case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30597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 dirty="0">
                          <a:effectLst/>
                        </a:rPr>
                        <a:t>User</a:t>
                      </a:r>
                      <a:endParaRPr lang="en-GB" sz="700" i="1" kern="1400" dirty="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Spoofing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 dirty="0">
                          <a:effectLst/>
                        </a:rPr>
                        <a:t>Broken Authentication</a:t>
                      </a:r>
                      <a:endParaRPr lang="en-GB" sz="700" i="1" kern="1400" dirty="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Attacker impersonate other users to reset password/login. 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</a:tr>
              <a:tr h="530597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Fomo payment gateway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Spoofing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Broken Authentication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Attacker impersonate other users to do payment.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 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</a:tr>
              <a:tr h="530597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All Use case data flow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 dirty="0">
                          <a:effectLst/>
                        </a:rPr>
                        <a:t>Spoofing</a:t>
                      </a:r>
                      <a:endParaRPr lang="en-GB" sz="700" i="1" kern="1400" dirty="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Man-in-the-Middle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 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Attacker may alter the information to the server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</a:tr>
              <a:tr h="286642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All Service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Tempering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Cross Site Request forgery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Attacker may change the user information. 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</a:tr>
              <a:tr h="472167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All Service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Elevation of privilege 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Logic Flaw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 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Developer may use hardcode the program for testing which results in user making unauthorised request.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</a:tr>
              <a:tr h="472167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All Service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Spoofing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Broken Authentication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Attacker impersonate other users to top up E-Wallet.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 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</a:tr>
              <a:tr h="570732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All Services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Denial of services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 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Accepting Large Volume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 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Attacker supply high volume of data which server can’t handle the load. 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 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</a:tr>
              <a:tr h="821571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All Services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Information Disclosure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 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Verbose Exception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Server response includes error information to user which reflects internal file structure or stack trace information.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 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</a:tr>
              <a:tr h="390129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All Services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Repudiation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Audit Log lacking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</a:rPr>
                        <a:t>Attacker may modify user data without tracking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</a:tr>
              <a:tr h="286642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All Data Store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Repudiation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 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Audit Log Deletion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Attacker may use SQL statement to delete the log data store. 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</a:tr>
              <a:tr h="4299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All Data Store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n-SG" sz="700" kern="1400">
                          <a:effectLst/>
                        </a:rPr>
                        <a:t> </a:t>
                      </a:r>
                      <a:endParaRPr lang="en-GB" sz="700" i="1" kern="1400">
                        <a:solidFill>
                          <a:srgbClr val="0070C0"/>
                        </a:solidFill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Tampering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 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SQL Injection</a:t>
                      </a:r>
                      <a:endParaRPr lang="en-GB" sz="8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>
                          <a:effectLst/>
                        </a:rPr>
                        <a:t> 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700" kern="1400" dirty="0">
                          <a:effectLst/>
                        </a:rPr>
                        <a:t>Attacker may use SQL statement in the input fields in order to do the damages on the database. 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7446" marR="47446" marT="0" marB="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-4890685" y="-131590"/>
            <a:ext cx="25797938" cy="512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349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9831" y="147337"/>
            <a:ext cx="9954781" cy="875551"/>
          </a:xfrm>
        </p:spPr>
        <p:txBody>
          <a:bodyPr/>
          <a:lstStyle/>
          <a:p>
            <a:r>
              <a:rPr lang="en-US" dirty="0"/>
              <a:t>Threat Modelling </a:t>
            </a:r>
            <a:r>
              <a:rPr lang="en-US" smtClean="0"/>
              <a:t>-3</a:t>
            </a:r>
            <a:r>
              <a:rPr lang="en-US" dirty="0" smtClean="0"/>
              <a:t> </a:t>
            </a:r>
            <a:r>
              <a:rPr lang="en-US" smtClean="0"/>
              <a:t>Prioritize </a:t>
            </a:r>
            <a:r>
              <a:rPr lang="en-US" dirty="0" smtClean="0"/>
              <a:t>Threats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1703627"/>
              </p:ext>
            </p:extLst>
          </p:nvPr>
        </p:nvGraphicFramePr>
        <p:xfrm>
          <a:off x="1773333" y="787782"/>
          <a:ext cx="9292456" cy="48226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68634"/>
                <a:gridCol w="2323371"/>
                <a:gridCol w="1725316"/>
                <a:gridCol w="689510"/>
                <a:gridCol w="693620"/>
                <a:gridCol w="698758"/>
                <a:gridCol w="701841"/>
                <a:gridCol w="701841"/>
                <a:gridCol w="989565"/>
              </a:tblGrid>
              <a:tr h="337503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S/N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Identified Threat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Asset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Probability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Impact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Risk</a:t>
                      </a:r>
                      <a:endParaRPr lang="en-GB" sz="12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Level (P*I)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  <a:tr h="6750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75938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Man-in-the-Middle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User Info,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E-Wallet Info,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QR Info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2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3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30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  <a:tr h="50625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Verbose Exception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System Info, Database Info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1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20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  <a:tr h="2531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SQL Injection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All Database Tables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36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  <a:tr h="50625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4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Cross Site Request Forgery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User Credential,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E-Wallet balance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28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  <a:tr h="2531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5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Audit Log Lacking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Traceability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  <a:tr h="26103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6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Logic Flaw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System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9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  <a:tr h="2531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7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Audit Log Deletion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Traceability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0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0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6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  <a:tr h="7646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8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Broken Authentication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User Info,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E-Wallet Info,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QR Info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32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  <a:tr h="2531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9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Accepting Large Volume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System Functionality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2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28</a:t>
                      </a:r>
                      <a:endParaRPr lang="en-GB" sz="12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06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3029" y="0"/>
            <a:ext cx="9951583" cy="787782"/>
          </a:xfrm>
        </p:spPr>
        <p:txBody>
          <a:bodyPr/>
          <a:lstStyle/>
          <a:p>
            <a:r>
              <a:rPr lang="en-US" dirty="0"/>
              <a:t>Threat Modelling </a:t>
            </a:r>
            <a:r>
              <a:rPr lang="en-US" smtClean="0"/>
              <a:t>-</a:t>
            </a:r>
            <a:r>
              <a:rPr lang="en-US" smtClean="0"/>
              <a:t>4</a:t>
            </a:r>
            <a:r>
              <a:rPr lang="en-US" dirty="0"/>
              <a:t> </a:t>
            </a:r>
            <a:r>
              <a:rPr lang="en-US" smtClean="0"/>
              <a:t>Identity </a:t>
            </a:r>
            <a:r>
              <a:rPr lang="en-US" dirty="0" smtClean="0"/>
              <a:t>Controls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7463834"/>
              </p:ext>
            </p:extLst>
          </p:nvPr>
        </p:nvGraphicFramePr>
        <p:xfrm>
          <a:off x="1553027" y="787782"/>
          <a:ext cx="10174516" cy="53662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00354"/>
                <a:gridCol w="1862722"/>
                <a:gridCol w="1202183"/>
                <a:gridCol w="951177"/>
                <a:gridCol w="3012063"/>
                <a:gridCol w="2346017"/>
              </a:tblGrid>
              <a:tr h="95563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300">
                          <a:effectLst/>
                        </a:rPr>
                        <a:t>S/N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300">
                          <a:effectLst/>
                        </a:rPr>
                        <a:t>Identified Threat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300">
                          <a:effectLst/>
                        </a:rPr>
                        <a:t>Risk Level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300">
                          <a:effectLst/>
                        </a:rPr>
                        <a:t>Risk Ranking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300">
                          <a:effectLst/>
                        </a:rPr>
                        <a:t>Mitigation Control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300" dirty="0">
                          <a:effectLst/>
                        </a:rPr>
                        <a:t>System Traceability </a:t>
                      </a:r>
                      <a:endParaRPr lang="en-SG" sz="13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300" dirty="0" smtClean="0">
                          <a:effectLst/>
                        </a:rPr>
                        <a:t>(</a:t>
                      </a:r>
                      <a:r>
                        <a:rPr lang="en-SG" sz="1300" dirty="0">
                          <a:effectLst/>
                        </a:rPr>
                        <a:t>Use Case)</a:t>
                      </a:r>
                      <a:endParaRPr lang="en-GB" sz="10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</a:tr>
              <a:tr h="36755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3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SQL Injection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36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1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Use ORM to access database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All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</a:tr>
              <a:tr h="91888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8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Broken Authentication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32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2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Hashing with salt for password mechanism. Use jwt token to protect backend services.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Login, top up E-wallet, Buy QR code.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</a:tr>
              <a:tr h="5513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1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Man-in-the-Middle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30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3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Use HTTPS connection with TLS 1.2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All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</a:tr>
              <a:tr h="91888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9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Accept-Large-Volume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28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4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Use client side input validation. Use maxAllowed content length. Use excution timeout.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All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</a:tr>
              <a:tr h="5513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4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Cross Site Request Forgery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28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4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Referrer </a:t>
                      </a:r>
                      <a:r>
                        <a:rPr lang="en-SG" sz="1000">
                          <a:effectLst/>
                        </a:rPr>
                        <a:t>cross </a:t>
                      </a:r>
                      <a:r>
                        <a:rPr lang="en-GB" sz="1000">
                          <a:effectLst/>
                        </a:rPr>
                        <a:t>origin check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All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</a:tr>
              <a:tr h="11026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2</a:t>
                      </a:r>
                      <a:endParaRPr lang="en-GB" sz="10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Verbose Exception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20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5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Use custom error message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Adopt the good practice of error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exception handling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 </a:t>
                      </a:r>
                      <a:endParaRPr lang="en-GB" sz="10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All</a:t>
                      </a:r>
                      <a:endParaRPr lang="en-GB" sz="10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54494" marR="54494" marT="0" marB="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86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343" y="0"/>
            <a:ext cx="9632269" cy="624114"/>
          </a:xfrm>
        </p:spPr>
        <p:txBody>
          <a:bodyPr>
            <a:normAutofit fontScale="90000"/>
          </a:bodyPr>
          <a:lstStyle/>
          <a:p>
            <a:r>
              <a:rPr lang="en-US" dirty="0"/>
              <a:t>Security </a:t>
            </a:r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15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513" y="624114"/>
            <a:ext cx="10927927" cy="6190874"/>
          </a:xfrm>
        </p:spPr>
      </p:pic>
    </p:spTree>
    <p:extLst>
      <p:ext uri="{BB962C8B-B14F-4D97-AF65-F5344CB8AC3E}">
        <p14:creationId xmlns:p14="http://schemas.microsoft.com/office/powerpoint/2010/main" val="1729619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8491" y="147337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Verification of Security </a:t>
            </a:r>
            <a:r>
              <a:rPr lang="en-US" dirty="0" smtClean="0"/>
              <a:t>Controls - 1</a:t>
            </a:r>
            <a:br>
              <a:rPr lang="en-US" dirty="0" smtClean="0"/>
            </a:br>
            <a:r>
              <a:rPr lang="en-US" dirty="0" smtClean="0"/>
              <a:t>SQL Injection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3830" y="1428227"/>
            <a:ext cx="4810421" cy="377666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237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8255" y="45421"/>
            <a:ext cx="9576357" cy="1280890"/>
          </a:xfrm>
        </p:spPr>
        <p:txBody>
          <a:bodyPr/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2</a:t>
            </a:r>
            <a:r>
              <a:rPr lang="en-US" dirty="0"/>
              <a:t/>
            </a:r>
            <a:br>
              <a:rPr lang="en-US" dirty="0"/>
            </a:br>
            <a:r>
              <a:rPr lang="en-GB" dirty="0" smtClean="0"/>
              <a:t>Broken </a:t>
            </a:r>
            <a:r>
              <a:rPr lang="en-GB" dirty="0"/>
              <a:t>Authentication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17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49" y="1326311"/>
            <a:ext cx="11780467" cy="491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79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1102" y="147337"/>
            <a:ext cx="9631207" cy="1280890"/>
          </a:xfrm>
        </p:spPr>
        <p:txBody>
          <a:bodyPr/>
          <a:lstStyle/>
          <a:p>
            <a:r>
              <a:rPr lang="en-US" dirty="0"/>
              <a:t>Verification of Security Controls - 3</a:t>
            </a:r>
            <a:br>
              <a:rPr lang="en-US" dirty="0"/>
            </a:br>
            <a:r>
              <a:rPr lang="en-GB" dirty="0" smtClean="0"/>
              <a:t>Man-in-the-middle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18</a:t>
            </a:fld>
            <a:endParaRPr lang="en-US"/>
          </a:p>
        </p:txBody>
      </p:sp>
      <p:pic>
        <p:nvPicPr>
          <p:cNvPr id="5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1695" y="1905863"/>
            <a:ext cx="5614410" cy="316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84096" y="1286010"/>
            <a:ext cx="3889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Enabled SSL/TLS protocol versions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6581" y="1905863"/>
            <a:ext cx="5650664" cy="343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227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4514" y="0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4</a:t>
            </a:r>
            <a:r>
              <a:rPr lang="en-US" dirty="0"/>
              <a:t/>
            </a:r>
            <a:br>
              <a:rPr lang="en-US" dirty="0"/>
            </a:br>
            <a:r>
              <a:rPr lang="en-GB" dirty="0" smtClean="0"/>
              <a:t>Accepting Large Volume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906" y="1540701"/>
            <a:ext cx="10006295" cy="421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12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  <a:p>
            <a:r>
              <a:rPr lang="en-US" dirty="0" smtClean="0"/>
              <a:t>Project Scope</a:t>
            </a:r>
            <a:endParaRPr lang="en-US" dirty="0"/>
          </a:p>
          <a:p>
            <a:r>
              <a:rPr lang="en-US" dirty="0" smtClean="0"/>
              <a:t>Project Conduct</a:t>
            </a:r>
          </a:p>
          <a:p>
            <a:r>
              <a:rPr lang="en-US" dirty="0" smtClean="0"/>
              <a:t>Security Requirements</a:t>
            </a:r>
          </a:p>
          <a:p>
            <a:r>
              <a:rPr lang="en-US" dirty="0" smtClean="0"/>
              <a:t>Threat Model</a:t>
            </a:r>
          </a:p>
          <a:p>
            <a:r>
              <a:rPr lang="en-US" dirty="0" smtClean="0"/>
              <a:t>Security Architecture</a:t>
            </a:r>
          </a:p>
          <a:p>
            <a:r>
              <a:rPr lang="en-US" dirty="0" smtClean="0"/>
              <a:t>Verification of Security Controls</a:t>
            </a:r>
            <a:endParaRPr lang="en-US" dirty="0"/>
          </a:p>
          <a:p>
            <a:r>
              <a:rPr lang="en-US" dirty="0" smtClean="0"/>
              <a:t>Demonstration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93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831" y="0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Verification of Security Controls - 5</a:t>
            </a:r>
            <a:br>
              <a:rPr lang="en-US" dirty="0"/>
            </a:br>
            <a:r>
              <a:rPr lang="en-GB" dirty="0" smtClean="0"/>
              <a:t>Cross Site Request Forgery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sz="2200" dirty="0" smtClean="0"/>
              <a:t>-- No Session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2700" dirty="0" smtClean="0"/>
              <a:t>-- </a:t>
            </a:r>
            <a:r>
              <a:rPr lang="en-GB" sz="2700" dirty="0" err="1" smtClean="0"/>
              <a:t>localStorage</a:t>
            </a:r>
            <a:r>
              <a:rPr lang="en-GB" sz="2700" dirty="0" smtClean="0"/>
              <a:t> data is bind to domain</a:t>
            </a:r>
            <a:endParaRPr lang="en-US" sz="27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574" y="2448664"/>
            <a:ext cx="6688898" cy="41275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9732" y="2307833"/>
            <a:ext cx="5702300" cy="426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813" y="0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6</a:t>
            </a:r>
            <a:r>
              <a:rPr lang="en-US" dirty="0"/>
              <a:t/>
            </a:r>
            <a:br>
              <a:rPr lang="en-US" dirty="0"/>
            </a:br>
            <a:r>
              <a:rPr lang="en-GB" dirty="0" smtClean="0"/>
              <a:t>Verbose Exception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21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714741"/>
            <a:ext cx="7941464" cy="501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08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530" y="147337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7</a:t>
            </a:r>
            <a:r>
              <a:rPr lang="en-US" dirty="0"/>
              <a:t/>
            </a:r>
            <a:br>
              <a:rPr lang="en-US" dirty="0"/>
            </a:br>
            <a:r>
              <a:rPr lang="en-GB" dirty="0" smtClean="0"/>
              <a:t>Lease Privilege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sz="2700" dirty="0" smtClean="0"/>
              <a:t>--No User Id in payload</a:t>
            </a:r>
            <a:endParaRPr lang="en-US" sz="27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903" y="2045307"/>
            <a:ext cx="5973153" cy="377825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453" y="2045307"/>
            <a:ext cx="55499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2746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2981" y="0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8</a:t>
            </a:r>
            <a:r>
              <a:rPr lang="en-US" dirty="0"/>
              <a:t/>
            </a:r>
            <a:br>
              <a:rPr lang="en-US" dirty="0"/>
            </a:br>
            <a:r>
              <a:rPr lang="en-GB" dirty="0" smtClean="0"/>
              <a:t>Token Revocation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1579" y="1656671"/>
            <a:ext cx="8915400" cy="353093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89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7289" y="118709"/>
            <a:ext cx="9765022" cy="1280890"/>
          </a:xfrm>
        </p:spPr>
        <p:txBody>
          <a:bodyPr/>
          <a:lstStyle/>
          <a:p>
            <a:r>
              <a:rPr lang="en-US" dirty="0"/>
              <a:t>Verification of Security Controls - 8</a:t>
            </a:r>
            <a:br>
              <a:rPr lang="en-US" dirty="0"/>
            </a:br>
            <a:r>
              <a:rPr lang="en-GB" dirty="0"/>
              <a:t>Token Revocation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24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4777" y="1399599"/>
            <a:ext cx="8830949" cy="528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5252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2981" y="0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- </a:t>
            </a:r>
            <a:r>
              <a:rPr lang="en-US" dirty="0" smtClean="0"/>
              <a:t>8</a:t>
            </a:r>
            <a:r>
              <a:rPr lang="en-US" dirty="0"/>
              <a:t/>
            </a:r>
            <a:br>
              <a:rPr lang="en-US" dirty="0"/>
            </a:br>
            <a:r>
              <a:rPr lang="en-GB" dirty="0" smtClean="0"/>
              <a:t>Token Revocation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460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4203" y="61272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</a:t>
            </a:r>
            <a:r>
              <a:rPr lang="mr-IN" dirty="0" smtClean="0"/>
              <a:t>–</a:t>
            </a:r>
            <a:r>
              <a:rPr lang="en-US" dirty="0" smtClean="0"/>
              <a:t> 8</a:t>
            </a:r>
            <a:br>
              <a:rPr lang="en-US" dirty="0" smtClean="0"/>
            </a:br>
            <a:r>
              <a:rPr lang="en-US" dirty="0" smtClean="0"/>
              <a:t>Others </a:t>
            </a:r>
            <a:r>
              <a:rPr lang="mr-IN" dirty="0" smtClean="0"/>
              <a:t>–</a:t>
            </a:r>
            <a:r>
              <a:rPr lang="en-US" dirty="0" smtClean="0"/>
              <a:t> ZAP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26</a:t>
            </a:fld>
            <a:endParaRPr lang="en-US"/>
          </a:p>
        </p:txBody>
      </p:sp>
      <p:pic>
        <p:nvPicPr>
          <p:cNvPr id="5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3246" y="1342162"/>
            <a:ext cx="11073599" cy="482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8151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8892" y="0"/>
            <a:ext cx="8911687" cy="1280890"/>
          </a:xfrm>
        </p:spPr>
        <p:txBody>
          <a:bodyPr/>
          <a:lstStyle/>
          <a:p>
            <a:r>
              <a:rPr lang="en-US" dirty="0"/>
              <a:t>Verification of Security Controls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smtClean="0"/>
              <a:t>9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Others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smtClean="0"/>
              <a:t>Fortify </a:t>
            </a:r>
            <a:r>
              <a:rPr lang="en-US" dirty="0" smtClean="0"/>
              <a:t>SCA scan -UI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196" y="1152907"/>
            <a:ext cx="8936452" cy="558528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794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08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Old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3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732" y="1905000"/>
            <a:ext cx="7597324" cy="4006850"/>
          </a:xfrm>
        </p:spPr>
      </p:pic>
    </p:spTree>
    <p:extLst>
      <p:ext uri="{BB962C8B-B14F-4D97-AF65-F5344CB8AC3E}">
        <p14:creationId xmlns:p14="http://schemas.microsoft.com/office/powerpoint/2010/main" val="291905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- New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2133600"/>
            <a:ext cx="7870707" cy="37782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016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37061"/>
          </a:xfrm>
        </p:spPr>
        <p:txBody>
          <a:bodyPr/>
          <a:lstStyle/>
          <a:p>
            <a:r>
              <a:rPr lang="en-US" dirty="0" smtClean="0"/>
              <a:t>Project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9590" y="1315844"/>
            <a:ext cx="9765022" cy="4595378"/>
          </a:xfrm>
        </p:spPr>
        <p:txBody>
          <a:bodyPr/>
          <a:lstStyle/>
          <a:p>
            <a:r>
              <a:rPr lang="en-US" dirty="0" smtClean="0"/>
              <a:t>1. Build an application that can run as native application in Android/</a:t>
            </a:r>
            <a:r>
              <a:rPr lang="en-US" dirty="0" err="1" smtClean="0"/>
              <a:t>ios</a:t>
            </a:r>
            <a:r>
              <a:rPr lang="en-US" dirty="0"/>
              <a:t> </a:t>
            </a:r>
            <a:r>
              <a:rPr lang="en-US" dirty="0" smtClean="0"/>
              <a:t>devices as well as a Progressive Web application.</a:t>
            </a:r>
          </a:p>
          <a:p>
            <a:r>
              <a:rPr lang="en-US" dirty="0" smtClean="0"/>
              <a:t>2. Add 2FA to new user creation and </a:t>
            </a:r>
            <a:r>
              <a:rPr lang="en-US" dirty="0" smtClean="0"/>
              <a:t>reset password </a:t>
            </a:r>
            <a:r>
              <a:rPr lang="en-US" dirty="0" smtClean="0"/>
              <a:t>function.</a:t>
            </a:r>
          </a:p>
          <a:p>
            <a:r>
              <a:rPr lang="en-US" dirty="0"/>
              <a:t>3</a:t>
            </a:r>
            <a:r>
              <a:rPr lang="en-US" dirty="0" smtClean="0"/>
              <a:t>. Login with Facebook</a:t>
            </a:r>
          </a:p>
          <a:p>
            <a:r>
              <a:rPr lang="en-US" dirty="0"/>
              <a:t>4</a:t>
            </a:r>
            <a:r>
              <a:rPr lang="en-US" dirty="0" smtClean="0"/>
              <a:t>. Store authentication data in Database instead of in memory.</a:t>
            </a:r>
          </a:p>
          <a:p>
            <a:r>
              <a:rPr lang="en-US" dirty="0" smtClean="0"/>
              <a:t>5. Get user info from token instead of data payload.</a:t>
            </a:r>
          </a:p>
          <a:p>
            <a:r>
              <a:rPr lang="en-US" dirty="0"/>
              <a:t>6</a:t>
            </a:r>
            <a:r>
              <a:rPr lang="en-US" dirty="0" smtClean="0"/>
              <a:t>. Refresh and revoke token</a:t>
            </a:r>
          </a:p>
          <a:p>
            <a:r>
              <a:rPr lang="en-US" dirty="0" smtClean="0"/>
              <a:t>7. Verify token with </a:t>
            </a:r>
            <a:r>
              <a:rPr lang="en-US" dirty="0" err="1" smtClean="0"/>
              <a:t>Auth</a:t>
            </a:r>
            <a:r>
              <a:rPr lang="en-US" dirty="0" smtClean="0"/>
              <a:t> service instead of verify </a:t>
            </a:r>
            <a:r>
              <a:rPr lang="en-US" dirty="0" smtClean="0"/>
              <a:t>locally and adding caching mechanism.</a:t>
            </a:r>
            <a:endParaRPr lang="en-US" dirty="0" smtClean="0"/>
          </a:p>
          <a:p>
            <a:r>
              <a:rPr lang="en-US" dirty="0" smtClean="0"/>
              <a:t>8. Verify signature for fomo payment.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084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Conduct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1555909"/>
              </p:ext>
            </p:extLst>
          </p:nvPr>
        </p:nvGraphicFramePr>
        <p:xfrm>
          <a:off x="1137424" y="1369247"/>
          <a:ext cx="9233210" cy="46321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729602"/>
                <a:gridCol w="1287005"/>
                <a:gridCol w="3216603"/>
              </a:tblGrid>
              <a:tr h="265571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Task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Efforts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Team member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/>
                </a:tc>
              </a:tr>
              <a:tr h="265571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2FA in user management service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 days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Xu Jiao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Forget password in user management service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 day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Xu Jiao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Login user validation API in user management service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 day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Xu Jiao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265571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Deploy app to Google play store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0.5 day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Xu Jiao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265571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Implement email notification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 days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Xu Jiao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Store configurable data and token in DB instead of in memory.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 day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Zou Xuan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Read user info from token instead of payload in E-Wallet service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0.5 day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Zou Xuan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Build Mobile/ Web UI and integrate with backend services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 smtClean="0">
                          <a:effectLst/>
                        </a:rPr>
                        <a:t>? </a:t>
                      </a:r>
                      <a:r>
                        <a:rPr lang="en-GB" sz="1000" dirty="0">
                          <a:effectLst/>
                        </a:rPr>
                        <a:t>days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Zou Xuan 5 days/ Xu Jiao </a:t>
                      </a:r>
                      <a:r>
                        <a:rPr lang="en-GB" sz="1000" dirty="0" smtClean="0">
                          <a:effectLst/>
                        </a:rPr>
                        <a:t>?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531142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Integrate login with Facebook (including exchange jwt token with Auth service)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3 days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Zou Xuan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675275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Refresh token, revoke token. Verify token </a:t>
                      </a:r>
                      <a:r>
                        <a:rPr lang="en-GB" sz="1000" dirty="0" err="1" smtClean="0">
                          <a:effectLst/>
                        </a:rPr>
                        <a:t>viaAuth</a:t>
                      </a:r>
                      <a:r>
                        <a:rPr lang="en-GB" sz="1000" dirty="0" smtClean="0">
                          <a:effectLst/>
                        </a:rPr>
                        <a:t> </a:t>
                      </a:r>
                      <a:r>
                        <a:rPr lang="en-GB" sz="1000" dirty="0">
                          <a:effectLst/>
                        </a:rPr>
                        <a:t>service instead of locally and add </a:t>
                      </a:r>
                      <a:r>
                        <a:rPr lang="en-GB" sz="1000" dirty="0" smtClean="0">
                          <a:effectLst/>
                        </a:rPr>
                        <a:t>caching </a:t>
                      </a:r>
                      <a:r>
                        <a:rPr lang="en-GB" sz="1000" dirty="0">
                          <a:effectLst/>
                        </a:rPr>
                        <a:t>mechanism.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2 days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Zou Xuan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Deploy website to Google Firebase and other APIs to cloud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1 day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Zou Xuan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  <a:tr h="337638"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Fortify SCA code scan and OWASP ZAP report</a:t>
                      </a:r>
                      <a:endParaRPr lang="en-GB" sz="80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0.5 day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Zou Xuan</a:t>
                      </a:r>
                      <a:endParaRPr lang="en-GB" sz="800" dirty="0">
                        <a:effectLst/>
                        <a:latin typeface="Times New Roman" charset="0"/>
                        <a:ea typeface="Calibri" charset="0"/>
                      </a:endParaRPr>
                    </a:p>
                  </a:txBody>
                  <a:tcPr marL="43595" marR="43595" marT="0" marB="0" anchor="b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75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72215"/>
          </a:xfrm>
        </p:spPr>
        <p:txBody>
          <a:bodyPr/>
          <a:lstStyle/>
          <a:p>
            <a:r>
              <a:rPr lang="en-US" dirty="0" smtClean="0"/>
              <a:t>Security Requirements-1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7</a:t>
            </a:fld>
            <a:endParaRPr lang="en-US"/>
          </a:p>
        </p:txBody>
      </p:sp>
      <p:pic>
        <p:nvPicPr>
          <p:cNvPr id="5" name="Content Placeholder 4" descr="../../../../Downloads/UseCase&amp;MisuseCase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742" y="1704814"/>
            <a:ext cx="8074617" cy="45100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584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87714"/>
          </a:xfrm>
        </p:spPr>
        <p:txBody>
          <a:bodyPr/>
          <a:lstStyle/>
          <a:p>
            <a:r>
              <a:rPr lang="en-US" dirty="0"/>
              <a:t>Security </a:t>
            </a:r>
            <a:r>
              <a:rPr lang="en-US" dirty="0" smtClean="0"/>
              <a:t>Requirements-2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9191161"/>
              </p:ext>
            </p:extLst>
          </p:nvPr>
        </p:nvGraphicFramePr>
        <p:xfrm>
          <a:off x="977031" y="1401419"/>
          <a:ext cx="10569716" cy="50494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72675"/>
                <a:gridCol w="7397041"/>
              </a:tblGrid>
              <a:tr h="25350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Requirement Category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Requirement description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923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Authentication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Integrate Facebook with OpenID Connect </a:t>
                      </a:r>
                      <a:r>
                        <a:rPr lang="en-US" sz="1200" u="none" strike="noStrike" dirty="0" smtClean="0">
                          <a:effectLst/>
                        </a:rPr>
                        <a:t>protocol, </a:t>
                      </a:r>
                      <a:r>
                        <a:rPr lang="en-US" sz="1200" u="none" strike="noStrike" dirty="0">
                          <a:effectLst/>
                        </a:rPr>
                        <a:t>2FA for </a:t>
                      </a:r>
                      <a:r>
                        <a:rPr lang="en-US" sz="1200" u="none" strike="noStrike" dirty="0" smtClean="0">
                          <a:effectLst/>
                        </a:rPr>
                        <a:t>register</a:t>
                      </a:r>
                      <a:r>
                        <a:rPr lang="en-US" sz="1200" u="none" strike="noStrike" baseline="0" dirty="0">
                          <a:effectLst/>
                        </a:rPr>
                        <a:t> </a:t>
                      </a:r>
                      <a:r>
                        <a:rPr lang="en-US" sz="1200" u="none" strike="noStrike" dirty="0" smtClean="0">
                          <a:effectLst/>
                        </a:rPr>
                        <a:t>and </a:t>
                      </a:r>
                      <a:r>
                        <a:rPr lang="en-US" sz="1200" u="none" strike="noStrike" dirty="0">
                          <a:effectLst/>
                        </a:rPr>
                        <a:t>reset password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92053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Authorization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User is not allowed to access unauthorized page by directly copy </a:t>
                      </a:r>
                      <a:r>
                        <a:rPr lang="en-US" sz="1200" u="none" strike="noStrike" dirty="0" err="1" smtClean="0">
                          <a:effectLst/>
                        </a:rPr>
                        <a:t>url</a:t>
                      </a:r>
                      <a:r>
                        <a:rPr lang="en-US" sz="1200" u="none" strike="noStrike" dirty="0" smtClean="0">
                          <a:effectLst/>
                        </a:rPr>
                        <a:t>.</a:t>
                      </a:r>
                      <a:r>
                        <a:rPr lang="en-US" sz="1200" u="none" strike="noStrike" dirty="0">
                          <a:effectLst/>
                        </a:rPr>
                        <a:t/>
                      </a:r>
                      <a:br>
                        <a:rPr lang="en-US" sz="1200" u="none" strike="noStrike" dirty="0">
                          <a:effectLst/>
                        </a:rPr>
                      </a:br>
                      <a:r>
                        <a:rPr lang="en-US" sz="1200" u="none" strike="noStrike" dirty="0">
                          <a:effectLst/>
                        </a:rPr>
                        <a:t>Backend services validate JWT token before returning </a:t>
                      </a:r>
                      <a:r>
                        <a:rPr lang="en-US" sz="1200" u="none" strike="noStrike" dirty="0" smtClean="0">
                          <a:effectLst/>
                        </a:rPr>
                        <a:t>response.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642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Integrity Requirements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Generate and verify signature with </a:t>
                      </a:r>
                      <a:r>
                        <a:rPr lang="en-US" sz="1200" u="none" strike="noStrike" dirty="0" err="1">
                          <a:effectLst/>
                        </a:rPr>
                        <a:t>apiKey</a:t>
                      </a:r>
                      <a:r>
                        <a:rPr lang="en-US" sz="1200" u="none" strike="noStrike" dirty="0">
                          <a:effectLst/>
                        </a:rPr>
                        <a:t> for fomo </a:t>
                      </a:r>
                      <a:r>
                        <a:rPr lang="en-US" sz="1200" u="none" strike="noStrike" dirty="0" smtClean="0">
                          <a:effectLst/>
                        </a:rPr>
                        <a:t>payment.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642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Availability Requirements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Deployed to cloud and enable auto scale &amp; HA when traffic </a:t>
                      </a:r>
                      <a:r>
                        <a:rPr lang="en-US" sz="1200" u="none" strike="noStrike" dirty="0" smtClean="0">
                          <a:effectLst/>
                        </a:rPr>
                        <a:t>grows.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5350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Accountability Requirements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Add transaction history and server for </a:t>
                      </a:r>
                      <a:r>
                        <a:rPr lang="en-US" sz="1200" u="none" strike="noStrike" dirty="0" smtClean="0">
                          <a:effectLst/>
                        </a:rPr>
                        <a:t>traceability.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642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Exception Handling Requirements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Provide general error message when exception </a:t>
                      </a:r>
                      <a:r>
                        <a:rPr lang="en-US" sz="1200" u="none" strike="noStrike" dirty="0" smtClean="0">
                          <a:effectLst/>
                        </a:rPr>
                        <a:t>occurred.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760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Confidentiality Requirements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Store </a:t>
                      </a:r>
                      <a:r>
                        <a:rPr lang="en-US" sz="1200" u="none" strike="noStrike" dirty="0" err="1">
                          <a:effectLst/>
                        </a:rPr>
                        <a:t>apiKey</a:t>
                      </a:r>
                      <a:r>
                        <a:rPr lang="en-US" sz="1200" u="none" strike="noStrike" dirty="0">
                          <a:effectLst/>
                        </a:rPr>
                        <a:t> and client </a:t>
                      </a:r>
                      <a:r>
                        <a:rPr lang="en-US" sz="1200" u="none" strike="noStrike" dirty="0" smtClean="0">
                          <a:effectLst/>
                        </a:rPr>
                        <a:t>secrets </a:t>
                      </a:r>
                      <a:r>
                        <a:rPr lang="en-US" sz="1200" u="none" strike="noStrike" dirty="0">
                          <a:effectLst/>
                        </a:rPr>
                        <a:t>in server environment variables without passing through </a:t>
                      </a:r>
                      <a:r>
                        <a:rPr lang="en-US" sz="1200" u="none" strike="noStrike" dirty="0" smtClean="0">
                          <a:effectLst/>
                        </a:rPr>
                        <a:t>internet.</a:t>
                      </a:r>
                      <a:r>
                        <a:rPr lang="en-US" sz="1200" u="none" strike="noStrike" dirty="0">
                          <a:effectLst/>
                        </a:rPr>
                        <a:t/>
                      </a:r>
                      <a:br>
                        <a:rPr lang="en-US" sz="1200" u="none" strike="noStrike" dirty="0">
                          <a:effectLst/>
                        </a:rPr>
                      </a:br>
                      <a:r>
                        <a:rPr lang="en-US" sz="1200" u="none" strike="noStrike" dirty="0">
                          <a:effectLst/>
                        </a:rPr>
                        <a:t>All the services communicate through </a:t>
                      </a:r>
                      <a:r>
                        <a:rPr lang="en-US" sz="1200" u="none" strike="noStrike" dirty="0" smtClean="0">
                          <a:effectLst/>
                        </a:rPr>
                        <a:t>https.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77635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Session Management Requirements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Keep token </a:t>
                      </a:r>
                      <a:r>
                        <a:rPr lang="en-US" sz="1200" u="none" strike="noStrike" dirty="0" smtClean="0">
                          <a:effectLst/>
                        </a:rPr>
                        <a:t>timeout </a:t>
                      </a:r>
                      <a:r>
                        <a:rPr lang="en-US" sz="1200" u="none" strike="noStrike" dirty="0">
                          <a:effectLst/>
                        </a:rPr>
                        <a:t>in 1 hour , auto refresh before expiry. Remove token from local storage </a:t>
                      </a:r>
                      <a:br>
                        <a:rPr lang="en-US" sz="1200" u="none" strike="noStrike" dirty="0">
                          <a:effectLst/>
                        </a:rPr>
                      </a:br>
                      <a:r>
                        <a:rPr lang="en-US" sz="1200" u="none" strike="noStrike" dirty="0">
                          <a:effectLst/>
                        </a:rPr>
                        <a:t>and revoke refresh token when </a:t>
                      </a:r>
                      <a:r>
                        <a:rPr lang="en-US" sz="1200" u="none" strike="noStrike" dirty="0" smtClean="0">
                          <a:effectLst/>
                        </a:rPr>
                        <a:t>logoff.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5952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8319" y="278969"/>
            <a:ext cx="9846293" cy="1224367"/>
          </a:xfrm>
        </p:spPr>
        <p:txBody>
          <a:bodyPr/>
          <a:lstStyle/>
          <a:p>
            <a:r>
              <a:rPr lang="en-US" dirty="0"/>
              <a:t>Threat </a:t>
            </a:r>
            <a:r>
              <a:rPr lang="en-US" dirty="0" smtClean="0"/>
              <a:t>Modelling-1</a:t>
            </a:r>
            <a:br>
              <a:rPr lang="en-US" dirty="0" smtClean="0"/>
            </a:br>
            <a:r>
              <a:rPr lang="en-US" dirty="0" smtClean="0"/>
              <a:t>Decompose the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1892" y="1503337"/>
            <a:ext cx="10512720" cy="5129938"/>
          </a:xfrm>
        </p:spPr>
        <p:txBody>
          <a:bodyPr/>
          <a:lstStyle/>
          <a:p>
            <a:r>
              <a:rPr lang="en-US" dirty="0" smtClean="0"/>
              <a:t>Use Case 1-Register/Reset Password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58F34-0A84-AC45-91B5-5351104930A6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912" y="2169118"/>
            <a:ext cx="102997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62381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3370</TotalTime>
  <Words>1023</Words>
  <Application>Microsoft Macintosh PowerPoint</Application>
  <PresentationFormat>Widescreen</PresentationFormat>
  <Paragraphs>344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Calibri</vt:lpstr>
      <vt:lpstr>Century Gothic</vt:lpstr>
      <vt:lpstr>Mangal</vt:lpstr>
      <vt:lpstr>Times New Roman</vt:lpstr>
      <vt:lpstr>Wingdings 3</vt:lpstr>
      <vt:lpstr>Arial</vt:lpstr>
      <vt:lpstr>Wisp</vt:lpstr>
      <vt:lpstr>Group 2 Project</vt:lpstr>
      <vt:lpstr>Agenda</vt:lpstr>
      <vt:lpstr>Overview - Old</vt:lpstr>
      <vt:lpstr>Overview - New</vt:lpstr>
      <vt:lpstr>Project Scope</vt:lpstr>
      <vt:lpstr>Project Conduct</vt:lpstr>
      <vt:lpstr>Security Requirements-1</vt:lpstr>
      <vt:lpstr>Security Requirements-2</vt:lpstr>
      <vt:lpstr>Threat Modelling-1 Decompose the Application</vt:lpstr>
      <vt:lpstr>Threat Modelling-1 Decompose the Application</vt:lpstr>
      <vt:lpstr>Threat Modelling-1 Decompose the Application</vt:lpstr>
      <vt:lpstr>Threat Modelling -2 Identity Threats</vt:lpstr>
      <vt:lpstr>Threat Modelling -3 Prioritize Threats</vt:lpstr>
      <vt:lpstr>Threat Modelling -4 Identity Controls</vt:lpstr>
      <vt:lpstr>Security Architecture</vt:lpstr>
      <vt:lpstr>Verification of Security Controls - 1 SQL Injection </vt:lpstr>
      <vt:lpstr>Verification of Security Controls - 2 Broken Authentication </vt:lpstr>
      <vt:lpstr>Verification of Security Controls - 3 Man-in-the-middle</vt:lpstr>
      <vt:lpstr>Verification of Security Controls - 4 Accepting Large Volume</vt:lpstr>
      <vt:lpstr>Verification of Security Controls - 5 Cross Site Request Forgery  -- No Session -- localStorage data is bind to domain</vt:lpstr>
      <vt:lpstr>Verification of Security Controls - 6 Verbose Exception</vt:lpstr>
      <vt:lpstr>Verification of Security Controls - 7 Lease Privilege  --No User Id in payload</vt:lpstr>
      <vt:lpstr>Verification of Security Controls - 8 Token Revocation</vt:lpstr>
      <vt:lpstr>Verification of Security Controls - 8 Token Revocation</vt:lpstr>
      <vt:lpstr>Verification of Security Controls - 8 Token Revocation</vt:lpstr>
      <vt:lpstr>Verification of Security Controls – 8 Others – ZAP Report</vt:lpstr>
      <vt:lpstr>Verification of Security Controls – 9 Others – Fortify SCA scan -UI</vt:lpstr>
      <vt:lpstr>Demo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SSL Report</dc:title>
  <dc:creator>office365</dc:creator>
  <cp:lastModifiedBy>office365</cp:lastModifiedBy>
  <cp:revision>71</cp:revision>
  <dcterms:created xsi:type="dcterms:W3CDTF">2019-11-02T06:05:23Z</dcterms:created>
  <dcterms:modified xsi:type="dcterms:W3CDTF">2019-11-04T14:50:18Z</dcterms:modified>
</cp:coreProperties>
</file>

<file path=docProps/thumbnail.jpeg>
</file>